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65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96A2-4827-4AF2-8CC7-70D19FAE8F2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D964AA2-162A-4839-8D3A-0ACDA6FA2A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96A2-4827-4AF2-8CC7-70D19FAE8F2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64AA2-162A-4839-8D3A-0ACDA6FA2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D964AA2-162A-4839-8D3A-0ACDA6FA2A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96A2-4827-4AF2-8CC7-70D19FAE8F2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96A2-4827-4AF2-8CC7-70D19FAE8F2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D964AA2-162A-4839-8D3A-0ACDA6FA2A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96A2-4827-4AF2-8CC7-70D19FAE8F2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D964AA2-162A-4839-8D3A-0ACDA6FA2A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7CC96A2-4827-4AF2-8CC7-70D19FAE8F2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64AA2-162A-4839-8D3A-0ACDA6FA2A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96A2-4827-4AF2-8CC7-70D19FAE8F2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D964AA2-162A-4839-8D3A-0ACDA6FA2A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96A2-4827-4AF2-8CC7-70D19FAE8F2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D964AA2-162A-4839-8D3A-0ACDA6FA2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96A2-4827-4AF2-8CC7-70D19FAE8F2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D964AA2-162A-4839-8D3A-0ACDA6FA2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D964AA2-162A-4839-8D3A-0ACDA6FA2A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96A2-4827-4AF2-8CC7-70D19FAE8F2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D964AA2-162A-4839-8D3A-0ACDA6FA2A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7CC96A2-4827-4AF2-8CC7-70D19FAE8F2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7CC96A2-4827-4AF2-8CC7-70D19FAE8F2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D964AA2-162A-4839-8D3A-0ACDA6FA2A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STAT- 402</a:t>
            </a:r>
          </a:p>
          <a:p>
            <a:r>
              <a:rPr lang="en-US" dirty="0" smtClean="0"/>
              <a:t>Section 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ANOVA and Its Assumptions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5 Mean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MS </a:t>
            </a:r>
            <a:r>
              <a:rPr lang="en-US" baseline="-25000" dirty="0" smtClean="0">
                <a:solidFill>
                  <a:srgbClr val="FF0000"/>
                </a:solidFill>
              </a:rPr>
              <a:t>Between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MS </a:t>
            </a:r>
            <a:r>
              <a:rPr lang="en-US" baseline="-25000" dirty="0" smtClean="0"/>
              <a:t>Between =</a:t>
            </a:r>
            <a:r>
              <a:rPr lang="en-US" dirty="0" smtClean="0"/>
              <a:t> </a:t>
            </a:r>
            <a:r>
              <a:rPr lang="en-US" dirty="0" smtClean="0"/>
              <a:t>48.13/ </a:t>
            </a:r>
            <a:r>
              <a:rPr lang="en-US" dirty="0" smtClean="0"/>
              <a:t>2= </a:t>
            </a:r>
            <a:r>
              <a:rPr lang="en-US" dirty="0" smtClean="0">
                <a:solidFill>
                  <a:srgbClr val="FF0000"/>
                </a:solidFill>
              </a:rPr>
              <a:t>24.06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MS </a:t>
            </a:r>
            <a:r>
              <a:rPr lang="en-US" baseline="-25000" dirty="0" smtClean="0">
                <a:solidFill>
                  <a:srgbClr val="FF0000"/>
                </a:solidFill>
              </a:rPr>
              <a:t>within</a:t>
            </a:r>
            <a:r>
              <a:rPr lang="en-US" baseline="-25000" dirty="0" smtClean="0"/>
              <a:t>=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MS </a:t>
            </a:r>
            <a:r>
              <a:rPr lang="en-US" baseline="-25000" dirty="0" smtClean="0"/>
              <a:t>within= </a:t>
            </a:r>
            <a:r>
              <a:rPr lang="en-US" sz="3600" baseline="-25000" dirty="0" smtClean="0"/>
              <a:t>8.67/6= </a:t>
            </a:r>
            <a:r>
              <a:rPr lang="en-US" sz="3600" baseline="-25000" dirty="0" smtClean="0">
                <a:solidFill>
                  <a:srgbClr val="FF0000"/>
                </a:solidFill>
              </a:rPr>
              <a:t>1.44</a:t>
            </a:r>
            <a:endParaRPr lang="en-US" sz="36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1524000"/>
            <a:ext cx="1504950" cy="8382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3581400"/>
            <a:ext cx="1295400" cy="561975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171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6 (Calculation of F statistics)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499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 calculated= </a:t>
            </a:r>
          </a:p>
          <a:p>
            <a:endParaRPr lang="en-US" dirty="0" smtClean="0"/>
          </a:p>
          <a:p>
            <a:r>
              <a:rPr lang="en-US" smtClean="0"/>
              <a:t>24.06/1.44</a:t>
            </a:r>
            <a:r>
              <a:rPr lang="en-US" dirty="0" smtClean="0"/>
              <a:t>= </a:t>
            </a:r>
            <a:r>
              <a:rPr lang="en-US" dirty="0" smtClean="0">
                <a:solidFill>
                  <a:srgbClr val="FF0000"/>
                </a:solidFill>
              </a:rPr>
              <a:t>16.7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STEP 7 (Comparison of F calculated and F tabulated)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df</a:t>
            </a:r>
            <a:r>
              <a:rPr lang="en-US" dirty="0" smtClean="0"/>
              <a:t> values helps to find out values from F table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df</a:t>
            </a:r>
            <a:r>
              <a:rPr lang="en-US" dirty="0" smtClean="0"/>
              <a:t> between will be numerator (2)</a:t>
            </a:r>
          </a:p>
          <a:p>
            <a:r>
              <a:rPr lang="en-US" dirty="0" err="1" smtClean="0"/>
              <a:t>Df</a:t>
            </a:r>
            <a:r>
              <a:rPr lang="en-US" dirty="0" smtClean="0"/>
              <a:t> within will be denominator (6)</a:t>
            </a:r>
          </a:p>
          <a:p>
            <a:pPr>
              <a:buNone/>
            </a:pPr>
            <a:r>
              <a:rPr lang="en-US" dirty="0" smtClean="0"/>
              <a:t>Now check F table, we find F tabulated value= </a:t>
            </a:r>
            <a:r>
              <a:rPr lang="en-US" dirty="0" smtClean="0">
                <a:solidFill>
                  <a:srgbClr val="FF0000"/>
                </a:solidFill>
              </a:rPr>
              <a:t>5.14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       so, F calculated &gt; F tabulated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1524000"/>
            <a:ext cx="198120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8 (Conclusion)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As </a:t>
            </a:r>
            <a:r>
              <a:rPr lang="en-US" dirty="0" smtClean="0">
                <a:solidFill>
                  <a:srgbClr val="FF0000"/>
                </a:solidFill>
              </a:rPr>
              <a:t>F calculated </a:t>
            </a:r>
            <a:r>
              <a:rPr lang="en-US" dirty="0" smtClean="0"/>
              <a:t>value is </a:t>
            </a:r>
            <a:r>
              <a:rPr lang="en-US" dirty="0" smtClean="0"/>
              <a:t>greater</a:t>
            </a:r>
            <a:r>
              <a:rPr lang="en-US" dirty="0" smtClean="0"/>
              <a:t> </a:t>
            </a:r>
            <a:r>
              <a:rPr lang="en-US" dirty="0" smtClean="0"/>
              <a:t>than </a:t>
            </a:r>
            <a:r>
              <a:rPr lang="en-US" dirty="0" smtClean="0">
                <a:solidFill>
                  <a:srgbClr val="FF0000"/>
                </a:solidFill>
              </a:rPr>
              <a:t>F tabulated </a:t>
            </a:r>
            <a:r>
              <a:rPr lang="en-US" dirty="0" smtClean="0"/>
              <a:t>so we will </a:t>
            </a:r>
            <a:r>
              <a:rPr lang="en-US" dirty="0" smtClean="0">
                <a:solidFill>
                  <a:srgbClr val="FF0000"/>
                </a:solidFill>
              </a:rPr>
              <a:t>reject </a:t>
            </a:r>
            <a:r>
              <a:rPr lang="en-US" dirty="0" smtClean="0">
                <a:solidFill>
                  <a:srgbClr val="FF0000"/>
                </a:solidFill>
              </a:rPr>
              <a:t>the Null hypothesis </a:t>
            </a:r>
            <a:r>
              <a:rPr lang="en-US" dirty="0" smtClean="0"/>
              <a:t>that means there is no significant difference between </a:t>
            </a:r>
            <a:r>
              <a:rPr lang="en-US" dirty="0" smtClean="0"/>
              <a:t>means and wil</a:t>
            </a:r>
            <a:r>
              <a:rPr lang="en-US" dirty="0" smtClean="0"/>
              <a:t>l accept alternate hypothesis.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Solved ANOVA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4800" y="1828800"/>
          <a:ext cx="8504238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005946"/>
                <a:gridCol w="1584854"/>
                <a:gridCol w="1752600"/>
                <a:gridCol w="1219200"/>
                <a:gridCol w="1112838"/>
              </a:tblGrid>
              <a:tr h="1085850">
                <a:tc>
                  <a:txBody>
                    <a:bodyPr/>
                    <a:lstStyle/>
                    <a:p>
                      <a:r>
                        <a:rPr lang="en-US" dirty="0" smtClean="0"/>
                        <a:t>Source of Variation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 tab</a:t>
                      </a:r>
                      <a:endParaRPr lang="en-US" dirty="0"/>
                    </a:p>
                  </a:txBody>
                  <a:tcPr/>
                </a:tc>
              </a:tr>
              <a:tr h="1085850">
                <a:tc>
                  <a:txBody>
                    <a:bodyPr/>
                    <a:lstStyle/>
                    <a:p>
                      <a:r>
                        <a:rPr lang="en-US" dirty="0" smtClean="0"/>
                        <a:t>Between Groups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(k-1) </a:t>
                      </a:r>
                    </a:p>
                    <a:p>
                      <a:r>
                        <a:rPr lang="en-US" dirty="0" smtClean="0"/>
                        <a:t>(3-1)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5.14</a:t>
                      </a:r>
                      <a:endParaRPr lang="en-US" dirty="0"/>
                    </a:p>
                  </a:txBody>
                  <a:tcPr/>
                </a:tc>
              </a:tr>
              <a:tr h="1085850">
                <a:tc>
                  <a:txBody>
                    <a:bodyPr/>
                    <a:lstStyle/>
                    <a:p>
                      <a:r>
                        <a:rPr lang="en-US" dirty="0" smtClean="0"/>
                        <a:t>Within Groups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(N-k)</a:t>
                      </a:r>
                    </a:p>
                    <a:p>
                      <a:r>
                        <a:rPr lang="en-US" dirty="0" smtClean="0"/>
                        <a:t>(9-3)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8585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(B-W)</a:t>
                      </a:r>
                    </a:p>
                    <a:p>
                      <a:r>
                        <a:rPr lang="en-US" dirty="0" smtClean="0"/>
                        <a:t>(2+6)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 chart 05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7056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Variance (ANOVA)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ANOVA:</a:t>
            </a:r>
          </a:p>
          <a:p>
            <a:r>
              <a:rPr lang="en-US" dirty="0" smtClean="0"/>
              <a:t>Analyze the variance of groups to asses differences in</a:t>
            </a:r>
          </a:p>
          <a:p>
            <a:pPr>
              <a:buNone/>
            </a:pPr>
            <a:r>
              <a:rPr lang="en-US" dirty="0" smtClean="0"/>
              <a:t>the means between groups.</a:t>
            </a:r>
          </a:p>
          <a:p>
            <a:r>
              <a:rPr lang="en-US" dirty="0" smtClean="0"/>
              <a:t>ANOVA test the hypothesis that mean of two or more</a:t>
            </a:r>
          </a:p>
          <a:p>
            <a:pPr>
              <a:buNone/>
            </a:pPr>
            <a:r>
              <a:rPr lang="en-US" dirty="0" smtClean="0"/>
              <a:t>populations are equal or not</a:t>
            </a:r>
          </a:p>
          <a:p>
            <a:pPr>
              <a:buNone/>
            </a:pPr>
            <a:r>
              <a:rPr lang="en-US" b="1" dirty="0" smtClean="0"/>
              <a:t>For example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If a fertilizer is applied to a wheat crop and we want to</a:t>
            </a:r>
          </a:p>
          <a:p>
            <a:pPr>
              <a:buNone/>
            </a:pPr>
            <a:r>
              <a:rPr lang="en-US" dirty="0" smtClean="0"/>
              <a:t>check if its height is increased by Fertilizer applied or</a:t>
            </a:r>
          </a:p>
          <a:p>
            <a:pPr>
              <a:buNone/>
            </a:pPr>
            <a:r>
              <a:rPr lang="en-US" dirty="0" smtClean="0"/>
              <a:t>not ?</a:t>
            </a:r>
          </a:p>
          <a:p>
            <a:pPr lvl="1"/>
            <a:r>
              <a:rPr lang="en-US" dirty="0" smtClean="0"/>
              <a:t> Fertilizer have no effect on height increased</a:t>
            </a:r>
          </a:p>
          <a:p>
            <a:pPr lvl="1"/>
            <a:r>
              <a:rPr lang="en-US" dirty="0" smtClean="0"/>
              <a:t>Fertilizer do effect to the height than control treatment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For this purpose we will do analysis of variance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For Calculating ANOVA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State your null and alternate hypothesis.</a:t>
            </a:r>
          </a:p>
          <a:p>
            <a:pPr marL="514350" indent="-514350">
              <a:buAutoNum type="arabicPeriod"/>
            </a:pPr>
            <a:r>
              <a:rPr lang="en-US" dirty="0" smtClean="0"/>
              <a:t>Set </a:t>
            </a:r>
            <a:r>
              <a:rPr lang="el-GR" dirty="0" smtClean="0"/>
              <a:t>ά</a:t>
            </a:r>
            <a:r>
              <a:rPr lang="en-US" dirty="0" smtClean="0"/>
              <a:t> (alpha) value.</a:t>
            </a:r>
          </a:p>
          <a:p>
            <a:pPr marL="514350" indent="-514350">
              <a:buAutoNum type="arabicPeriod"/>
            </a:pPr>
            <a:r>
              <a:rPr lang="en-US" dirty="0" smtClean="0"/>
              <a:t>Calculate degree of freedom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df</a:t>
            </a:r>
            <a:r>
              <a:rPr lang="en-US" dirty="0" smtClean="0"/>
              <a:t>).</a:t>
            </a:r>
          </a:p>
          <a:p>
            <a:pPr marL="514350" indent="-514350">
              <a:buAutoNum type="arabicPeriod"/>
            </a:pPr>
            <a:r>
              <a:rPr lang="en-US" dirty="0" smtClean="0"/>
              <a:t>Calculate Sum of Square (SS)from Mean Square.</a:t>
            </a:r>
          </a:p>
          <a:p>
            <a:pPr marL="514350" indent="-514350">
              <a:buAutoNum type="arabicPeriod"/>
            </a:pPr>
            <a:r>
              <a:rPr lang="en-US" dirty="0" smtClean="0"/>
              <a:t>Calculate Mean Square.</a:t>
            </a:r>
          </a:p>
          <a:p>
            <a:pPr marL="514350" indent="-514350">
              <a:buAutoNum type="arabicPeriod"/>
            </a:pPr>
            <a:r>
              <a:rPr lang="en-US" dirty="0" smtClean="0"/>
              <a:t>Calculate F statistics (F Calculated)</a:t>
            </a:r>
          </a:p>
          <a:p>
            <a:pPr marL="514350" indent="-514350">
              <a:buAutoNum type="arabicPeriod"/>
            </a:pPr>
            <a:r>
              <a:rPr lang="en-US" dirty="0" smtClean="0"/>
              <a:t>Compare your F values (F tabulated).</a:t>
            </a:r>
          </a:p>
          <a:p>
            <a:pPr marL="514350" indent="-514350">
              <a:buAutoNum type="arabicPeriod"/>
            </a:pPr>
            <a:r>
              <a:rPr lang="en-US" dirty="0" smtClean="0"/>
              <a:t>State your Conclusion.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find that your Results are Significant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Hence, Experiment is significant or not, only can be</a:t>
            </a:r>
          </a:p>
          <a:p>
            <a:pPr>
              <a:buNone/>
            </a:pPr>
            <a:r>
              <a:rPr lang="en-US" dirty="0" smtClean="0"/>
              <a:t>judged on the basis of F value.</a:t>
            </a:r>
          </a:p>
          <a:p>
            <a:r>
              <a:rPr lang="en-US" dirty="0" smtClean="0"/>
              <a:t>If F value(calculated) is less than Tabulated value then you have to accept the Null hypothesis.</a:t>
            </a:r>
          </a:p>
          <a:p>
            <a:r>
              <a:rPr lang="en-US" dirty="0" smtClean="0"/>
              <a:t>If Calculated F value is more than Tabulated F value you have to reject the Null hypothesis and will accept the Alternative Hypothesis.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Solved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47800"/>
            <a:ext cx="8503920" cy="4953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Q-  Fertilizer is applied to 3 different varieties  of maize is there any significant increase in </a:t>
            </a:r>
            <a:r>
              <a:rPr lang="en-US" smtClean="0"/>
              <a:t>height in 3 </a:t>
            </a:r>
            <a:r>
              <a:rPr lang="en-US" dirty="0" smtClean="0"/>
              <a:t>different varieties under following data? 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95400" y="3048000"/>
          <a:ext cx="6096000" cy="18542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Variety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Variety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Variety 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 inch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 inch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 inch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 inch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 inch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 inch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 inch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 inch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 inch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4572000"/>
          <a:ext cx="1028114" cy="365760"/>
        </p:xfrm>
        <a:graphic>
          <a:graphicData uri="http://schemas.openxmlformats.org/drawingml/2006/table">
            <a:tbl>
              <a:tblPr/>
              <a:tblGrid>
                <a:gridCol w="1028114"/>
              </a:tblGrid>
              <a:tr h="304800">
                <a:tc>
                  <a:txBody>
                    <a:bodyPr/>
                    <a:lstStyle/>
                    <a:p>
                      <a:r>
                        <a:rPr lang="en-US" dirty="0" smtClean="0"/>
                        <a:t>Mean =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1 (State your Hypothesis)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dirty="0" smtClean="0"/>
              <a:t>1-Null hypothesis(H0) will be:</a:t>
            </a:r>
          </a:p>
          <a:p>
            <a:pPr>
              <a:buNone/>
            </a:pPr>
            <a:r>
              <a:rPr lang="en-US" dirty="0" smtClean="0"/>
              <a:t>        H0= </a:t>
            </a:r>
            <a:r>
              <a:rPr lang="el-GR" dirty="0" smtClean="0"/>
              <a:t>μ</a:t>
            </a:r>
            <a:r>
              <a:rPr lang="en-US" dirty="0" smtClean="0"/>
              <a:t>1= </a:t>
            </a:r>
            <a:r>
              <a:rPr lang="el-GR" dirty="0" smtClean="0"/>
              <a:t>μ</a:t>
            </a:r>
            <a:r>
              <a:rPr lang="en-US" dirty="0" smtClean="0"/>
              <a:t>2=</a:t>
            </a:r>
            <a:r>
              <a:rPr lang="el-GR" dirty="0" smtClean="0"/>
              <a:t>μ</a:t>
            </a:r>
            <a:r>
              <a:rPr lang="en-US" dirty="0" smtClean="0"/>
              <a:t>3= O( that means no difference b/w means)</a:t>
            </a:r>
          </a:p>
          <a:p>
            <a:pPr>
              <a:buNone/>
            </a:pPr>
            <a:r>
              <a:rPr lang="en-US" dirty="0" smtClean="0"/>
              <a:t>2- Alternative Hypothesis (H1) will be:</a:t>
            </a:r>
          </a:p>
          <a:p>
            <a:pPr>
              <a:buNone/>
            </a:pPr>
            <a:r>
              <a:rPr lang="en-US" dirty="0" smtClean="0"/>
              <a:t>      H1= </a:t>
            </a:r>
            <a:r>
              <a:rPr lang="el-GR" dirty="0" smtClean="0"/>
              <a:t>μ</a:t>
            </a:r>
            <a:r>
              <a:rPr lang="en-US" dirty="0" smtClean="0"/>
              <a:t>1= </a:t>
            </a:r>
            <a:r>
              <a:rPr lang="el-GR" dirty="0" smtClean="0"/>
              <a:t>μ</a:t>
            </a:r>
            <a:r>
              <a:rPr lang="en-US" dirty="0" smtClean="0"/>
              <a:t>2=</a:t>
            </a:r>
            <a:r>
              <a:rPr lang="el-GR" dirty="0" smtClean="0"/>
              <a:t>μ</a:t>
            </a:r>
            <a:r>
              <a:rPr lang="en-US" dirty="0" smtClean="0"/>
              <a:t>3 ≠ O (At least one mean is different)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 and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State alpha value:  that will be ą= 0.05</a:t>
            </a:r>
          </a:p>
          <a:p>
            <a:pPr>
              <a:buNone/>
            </a:pPr>
            <a:r>
              <a:rPr lang="en-US" b="1" dirty="0" smtClean="0"/>
              <a:t>Step 3 (Find degree of freedom):</a:t>
            </a:r>
          </a:p>
          <a:p>
            <a:pPr marL="514350" indent="-514350">
              <a:buFont typeface="+mj-lt"/>
              <a:buAutoNum type="alphaLcParenR"/>
            </a:pPr>
            <a:r>
              <a:rPr lang="en-US" b="1" dirty="0" smtClean="0"/>
              <a:t> </a:t>
            </a:r>
            <a:r>
              <a:rPr lang="en-US" dirty="0" err="1" smtClean="0"/>
              <a:t>df</a:t>
            </a:r>
            <a:r>
              <a:rPr lang="en-US" dirty="0" smtClean="0"/>
              <a:t> between= (k-1) = (3-1)= </a:t>
            </a:r>
            <a:r>
              <a:rPr lang="en-US" b="1" dirty="0" smtClean="0">
                <a:solidFill>
                  <a:srgbClr val="0070C0"/>
                </a:solidFill>
              </a:rPr>
              <a:t>2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err="1" smtClean="0"/>
              <a:t>df</a:t>
            </a:r>
            <a:r>
              <a:rPr lang="en-US" dirty="0" smtClean="0"/>
              <a:t> within = (N-K) = (9-3) = </a:t>
            </a:r>
            <a:r>
              <a:rPr lang="en-US" dirty="0" smtClean="0">
                <a:solidFill>
                  <a:srgbClr val="0070C0"/>
                </a:solidFill>
              </a:rPr>
              <a:t>6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err="1" smtClean="0"/>
              <a:t>df</a:t>
            </a:r>
            <a:r>
              <a:rPr lang="en-US" dirty="0" smtClean="0"/>
              <a:t> total=(</a:t>
            </a:r>
            <a:r>
              <a:rPr lang="en-US" dirty="0" err="1" smtClean="0"/>
              <a:t>df</a:t>
            </a:r>
            <a:r>
              <a:rPr lang="en-US" dirty="0" smtClean="0"/>
              <a:t> between+ </a:t>
            </a:r>
            <a:r>
              <a:rPr lang="en-US" dirty="0" err="1" smtClean="0"/>
              <a:t>df</a:t>
            </a:r>
            <a:r>
              <a:rPr lang="en-US" dirty="0" smtClean="0"/>
              <a:t> within)= 2+ 6= </a:t>
            </a:r>
            <a:r>
              <a:rPr lang="en-US" dirty="0" smtClean="0">
                <a:solidFill>
                  <a:srgbClr val="00B0F0"/>
                </a:solidFill>
              </a:rPr>
              <a:t>8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K= (No of varieties)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N= (No of observations)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 ( State Sum of Square of Deviation)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Sum of Square (SS):</a:t>
            </a:r>
          </a:p>
          <a:p>
            <a:pPr>
              <a:buNone/>
            </a:pPr>
            <a:r>
              <a:rPr lang="en-US" sz="2000" dirty="0" smtClean="0"/>
              <a:t>Grand Mean = Sum of all means ÷ Total no of Observations</a:t>
            </a:r>
          </a:p>
          <a:p>
            <a:pPr>
              <a:buNone/>
            </a:pPr>
            <a:r>
              <a:rPr lang="en-US" sz="2000" dirty="0" smtClean="0"/>
              <a:t>                      Ā =  </a:t>
            </a:r>
            <a:r>
              <a:rPr lang="en-US" sz="2000" dirty="0" smtClean="0"/>
              <a:t>2+3.33+2/  </a:t>
            </a:r>
            <a:r>
              <a:rPr lang="en-US" sz="2000" dirty="0" smtClean="0"/>
              <a:t>9 = </a:t>
            </a:r>
            <a:r>
              <a:rPr lang="en-US" sz="2000" dirty="0" smtClean="0">
                <a:solidFill>
                  <a:srgbClr val="00B0F0"/>
                </a:solidFill>
              </a:rPr>
              <a:t>0.814</a:t>
            </a:r>
            <a:endParaRPr lang="en-US" sz="2000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B0F0"/>
                </a:solidFill>
              </a:rPr>
              <a:t>Now we can calculate SS total </a:t>
            </a:r>
          </a:p>
          <a:p>
            <a:pPr>
              <a:buNone/>
            </a:pPr>
            <a:r>
              <a:rPr lang="en-US" sz="2000" dirty="0" smtClean="0">
                <a:solidFill>
                  <a:srgbClr val="00B0F0"/>
                </a:solidFill>
              </a:rPr>
              <a:t> </a:t>
            </a:r>
            <a:r>
              <a:rPr lang="en-US" sz="2000" dirty="0" smtClean="0">
                <a:solidFill>
                  <a:schemeClr val="accent1"/>
                </a:solidFill>
              </a:rPr>
              <a:t>SS Total= </a:t>
            </a:r>
            <a:r>
              <a:rPr lang="en-US" sz="2000" dirty="0" smtClean="0"/>
              <a:t>∑ (A-Ā) </a:t>
            </a:r>
            <a:r>
              <a:rPr lang="en-US" sz="2000" baseline="30000" dirty="0" smtClean="0"/>
              <a:t>2 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1"/>
                </a:solidFill>
              </a:rPr>
              <a:t>SS Within = </a:t>
            </a:r>
            <a:r>
              <a:rPr lang="en-US" sz="2000" dirty="0" smtClean="0"/>
              <a:t>( ∑ (A1-Ā1) </a:t>
            </a:r>
            <a:r>
              <a:rPr lang="en-US" sz="2000" baseline="30000" dirty="0" smtClean="0"/>
              <a:t>2 </a:t>
            </a:r>
            <a:r>
              <a:rPr lang="en-US" sz="2000" dirty="0" smtClean="0"/>
              <a:t> </a:t>
            </a:r>
            <a:r>
              <a:rPr lang="en-US" sz="2000" baseline="30000" dirty="0" smtClean="0"/>
              <a:t> </a:t>
            </a:r>
            <a:r>
              <a:rPr lang="en-US" sz="2000" dirty="0" smtClean="0"/>
              <a:t>+ ∑ (A2-Ā2) </a:t>
            </a:r>
            <a:r>
              <a:rPr lang="en-US" sz="2000" baseline="30000" dirty="0" smtClean="0"/>
              <a:t>2  </a:t>
            </a:r>
            <a:r>
              <a:rPr lang="en-US" sz="2000" dirty="0" smtClean="0"/>
              <a:t>+  ∑ (A3-Ā3) </a:t>
            </a:r>
            <a:r>
              <a:rPr lang="en-US" sz="2000" baseline="30000" dirty="0" smtClean="0"/>
              <a:t>2 </a:t>
            </a:r>
            <a:r>
              <a:rPr lang="en-US" sz="2000" dirty="0" smtClean="0"/>
              <a:t>)</a:t>
            </a:r>
            <a:endParaRPr lang="en-US" sz="2000" baseline="30000" dirty="0" smtClean="0"/>
          </a:p>
          <a:p>
            <a:pPr>
              <a:buNone/>
            </a:pPr>
            <a:r>
              <a:rPr lang="en-US" sz="2000" dirty="0" smtClean="0">
                <a:solidFill>
                  <a:schemeClr val="accent1"/>
                </a:solidFill>
              </a:rPr>
              <a:t>SS Between= </a:t>
            </a:r>
            <a:r>
              <a:rPr lang="en-US" sz="2000" dirty="0" smtClean="0"/>
              <a:t>SS total- SS within</a:t>
            </a:r>
          </a:p>
          <a:p>
            <a:pPr>
              <a:buNone/>
            </a:pPr>
            <a:endParaRPr lang="en-US" sz="2000" baseline="30000" dirty="0" smtClean="0"/>
          </a:p>
          <a:p>
            <a:pPr>
              <a:buNone/>
            </a:pPr>
            <a:endParaRPr lang="en-US" sz="2000" baseline="30000" dirty="0" smtClean="0"/>
          </a:p>
          <a:p>
            <a:pPr>
              <a:buNone/>
            </a:pPr>
            <a:endParaRPr lang="en-US" sz="2000" baseline="30000" dirty="0" smtClean="0"/>
          </a:p>
          <a:p>
            <a:pPr>
              <a:buNone/>
            </a:pPr>
            <a:r>
              <a:rPr lang="en-US" sz="2000" dirty="0" smtClean="0"/>
              <a:t> </a:t>
            </a:r>
          </a:p>
          <a:p>
            <a:pPr>
              <a:buNone/>
            </a:pPr>
            <a:endParaRPr lang="en-US" sz="2000" dirty="0" smtClean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 -Total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00B0F0"/>
                </a:solidFill>
              </a:rPr>
              <a:t> </a:t>
            </a:r>
            <a:r>
              <a:rPr lang="en-US" sz="2800" dirty="0" smtClean="0">
                <a:solidFill>
                  <a:schemeClr val="accent1"/>
                </a:solidFill>
              </a:rPr>
              <a:t>SS Total= </a:t>
            </a:r>
            <a:r>
              <a:rPr lang="en-US" sz="2800" dirty="0" smtClean="0"/>
              <a:t>∑ (A-Ā) </a:t>
            </a:r>
            <a:r>
              <a:rPr lang="en-US" sz="2800" baseline="30000" dirty="0" smtClean="0"/>
              <a:t>2 </a:t>
            </a:r>
          </a:p>
          <a:p>
            <a:pPr>
              <a:buNone/>
            </a:pPr>
            <a:r>
              <a:rPr lang="en-US" sz="2200" dirty="0" smtClean="0"/>
              <a:t>(</a:t>
            </a:r>
            <a:r>
              <a:rPr lang="en-US" sz="2200" dirty="0" smtClean="0"/>
              <a:t>3-0.814)</a:t>
            </a:r>
            <a:r>
              <a:rPr lang="en-US" sz="2200" baseline="30000" dirty="0" smtClean="0"/>
              <a:t>2 </a:t>
            </a:r>
            <a:r>
              <a:rPr lang="en-US" sz="2200" dirty="0" smtClean="0"/>
              <a:t>+(</a:t>
            </a:r>
            <a:r>
              <a:rPr lang="en-US" sz="2200" dirty="0" smtClean="0"/>
              <a:t>1-0.814)</a:t>
            </a:r>
            <a:r>
              <a:rPr lang="en-US" sz="2200" baseline="30000" dirty="0" smtClean="0"/>
              <a:t>2 </a:t>
            </a:r>
            <a:r>
              <a:rPr lang="en-US" sz="2200" dirty="0" smtClean="0"/>
              <a:t>+(</a:t>
            </a:r>
            <a:r>
              <a:rPr lang="en-US" sz="2200" dirty="0" smtClean="0"/>
              <a:t>2-0.814)</a:t>
            </a:r>
            <a:r>
              <a:rPr lang="en-US" sz="2200" baseline="30000" dirty="0" smtClean="0"/>
              <a:t>2 </a:t>
            </a:r>
            <a:r>
              <a:rPr lang="en-US" sz="2200" dirty="0" smtClean="0"/>
              <a:t>+(</a:t>
            </a:r>
            <a:r>
              <a:rPr lang="en-US" sz="2200" dirty="0" smtClean="0"/>
              <a:t>5-0.814)</a:t>
            </a:r>
            <a:r>
              <a:rPr lang="en-US" sz="2200" baseline="30000" dirty="0" smtClean="0"/>
              <a:t>2 </a:t>
            </a:r>
            <a:r>
              <a:rPr lang="en-US" sz="2200" dirty="0" smtClean="0"/>
              <a:t>+(</a:t>
            </a:r>
            <a:r>
              <a:rPr lang="en-US" sz="2200" dirty="0" smtClean="0"/>
              <a:t>2-0.814)</a:t>
            </a:r>
            <a:r>
              <a:rPr lang="en-US" sz="2200" baseline="30000" dirty="0" smtClean="0"/>
              <a:t>2 </a:t>
            </a:r>
            <a:r>
              <a:rPr lang="en-US" sz="2200" dirty="0" smtClean="0"/>
              <a:t>+(</a:t>
            </a:r>
            <a:r>
              <a:rPr lang="en-US" sz="2200" dirty="0" smtClean="0"/>
              <a:t>3-0.814)</a:t>
            </a:r>
            <a:r>
              <a:rPr lang="en-US" sz="2200" baseline="30000" dirty="0" smtClean="0"/>
              <a:t>2</a:t>
            </a:r>
            <a:r>
              <a:rPr lang="en-US" sz="2200" baseline="30000" dirty="0" smtClean="0"/>
              <a:t> </a:t>
            </a:r>
            <a:r>
              <a:rPr lang="en-US" sz="2200" dirty="0" smtClean="0"/>
              <a:t>+(</a:t>
            </a:r>
            <a:r>
              <a:rPr lang="en-US" sz="2200" dirty="0" smtClean="0"/>
              <a:t>2-0.814)</a:t>
            </a:r>
            <a:r>
              <a:rPr lang="en-US" sz="2200" baseline="30000" dirty="0" smtClean="0"/>
              <a:t>2 </a:t>
            </a:r>
            <a:r>
              <a:rPr lang="en-US" sz="2200" dirty="0" smtClean="0"/>
              <a:t>+(</a:t>
            </a:r>
            <a:r>
              <a:rPr lang="en-US" sz="2200" dirty="0" smtClean="0"/>
              <a:t>1-0.814)</a:t>
            </a:r>
            <a:r>
              <a:rPr lang="en-US" sz="2200" baseline="30000" dirty="0" smtClean="0"/>
              <a:t>2 </a:t>
            </a:r>
            <a:r>
              <a:rPr lang="en-US" sz="2200" dirty="0" smtClean="0"/>
              <a:t>+(</a:t>
            </a:r>
            <a:r>
              <a:rPr lang="en-US" sz="2200" dirty="0" smtClean="0"/>
              <a:t>3-0.814)</a:t>
            </a:r>
            <a:r>
              <a:rPr lang="en-US" sz="2200" baseline="30000" dirty="0" smtClean="0"/>
              <a:t>2 </a:t>
            </a:r>
            <a:r>
              <a:rPr lang="en-US" sz="2200" baseline="30000" dirty="0" smtClean="0"/>
              <a:t> </a:t>
            </a:r>
          </a:p>
          <a:p>
            <a:pPr>
              <a:buNone/>
            </a:pPr>
            <a:r>
              <a:rPr lang="en-US" sz="2200" baseline="30000" dirty="0" smtClean="0"/>
              <a:t>=7.92+</a:t>
            </a:r>
            <a:r>
              <a:rPr lang="en-US" sz="2200" dirty="0" smtClean="0"/>
              <a:t> 0.03+ 3.29+ 23.1+ 3.29+ 7.92+ 3.29+0.03+7.92=</a:t>
            </a:r>
            <a:endParaRPr lang="en-US" sz="2200" baseline="30000" dirty="0" smtClean="0"/>
          </a:p>
          <a:p>
            <a:pPr>
              <a:buNone/>
            </a:pPr>
            <a:r>
              <a:rPr lang="en-US" sz="2200" dirty="0" smtClean="0"/>
              <a:t>=</a:t>
            </a:r>
            <a:r>
              <a:rPr lang="en-US" sz="2800" dirty="0" smtClean="0">
                <a:solidFill>
                  <a:srgbClr val="FF0000"/>
                </a:solidFill>
              </a:rPr>
              <a:t>56.79</a:t>
            </a:r>
            <a:endParaRPr lang="en-US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accent1"/>
                </a:solidFill>
              </a:rPr>
              <a:t>SS Within = </a:t>
            </a:r>
            <a:r>
              <a:rPr lang="en-US" sz="1600" dirty="0" smtClean="0"/>
              <a:t>( ∑ (A1-Ā1) </a:t>
            </a:r>
            <a:r>
              <a:rPr lang="en-US" sz="1600" baseline="30000" dirty="0" smtClean="0"/>
              <a:t>2 </a:t>
            </a:r>
            <a:r>
              <a:rPr lang="en-US" sz="1600" dirty="0" smtClean="0"/>
              <a:t> </a:t>
            </a:r>
            <a:r>
              <a:rPr lang="en-US" sz="1600" baseline="30000" dirty="0" smtClean="0"/>
              <a:t> </a:t>
            </a:r>
            <a:r>
              <a:rPr lang="en-US" sz="1600" dirty="0" smtClean="0"/>
              <a:t>+ ∑ (A2-Ā2) </a:t>
            </a:r>
            <a:r>
              <a:rPr lang="en-US" sz="1600" baseline="30000" dirty="0" smtClean="0"/>
              <a:t>2  </a:t>
            </a:r>
            <a:r>
              <a:rPr lang="en-US" sz="1600" dirty="0" smtClean="0"/>
              <a:t>+  ∑ (A3-Ā3) </a:t>
            </a:r>
            <a:r>
              <a:rPr lang="en-US" sz="1600" baseline="30000" dirty="0" smtClean="0"/>
              <a:t>2 </a:t>
            </a:r>
            <a:r>
              <a:rPr lang="en-US" sz="1600" dirty="0" smtClean="0"/>
              <a:t>)</a:t>
            </a:r>
          </a:p>
          <a:p>
            <a:pPr>
              <a:buNone/>
            </a:pPr>
            <a:r>
              <a:rPr lang="en-US" sz="2000" dirty="0" smtClean="0"/>
              <a:t>= (3-2)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+ (1-2)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+ (2-2)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+ (5-3.33)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+ (2-3.33)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+ (3-3.33)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+ (2-2)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+ (1-2)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+ (3-2)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= 1+ 1+ 0+ 2.788+ 1.768+ 0.108+ 0+ 1+1= </a:t>
            </a:r>
            <a:r>
              <a:rPr lang="en-US" sz="2000" dirty="0" smtClean="0">
                <a:solidFill>
                  <a:schemeClr val="accent1"/>
                </a:solidFill>
              </a:rPr>
              <a:t>8.66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1"/>
                </a:solidFill>
              </a:rPr>
              <a:t>SS Between= </a:t>
            </a:r>
            <a:r>
              <a:rPr lang="en-US" sz="2000" dirty="0" smtClean="0"/>
              <a:t>SS total- SS within</a:t>
            </a:r>
          </a:p>
          <a:p>
            <a:pPr>
              <a:buNone/>
            </a:pPr>
            <a:r>
              <a:rPr lang="en-US" sz="2000" dirty="0" smtClean="0"/>
              <a:t>                            =  </a:t>
            </a:r>
            <a:r>
              <a:rPr lang="en-US" sz="2000" dirty="0" smtClean="0"/>
              <a:t>56.79- </a:t>
            </a:r>
            <a:r>
              <a:rPr lang="en-US" sz="2000" dirty="0" smtClean="0"/>
              <a:t>8.66 = </a:t>
            </a:r>
            <a:r>
              <a:rPr lang="en-US" sz="2000" dirty="0" smtClean="0">
                <a:solidFill>
                  <a:schemeClr val="accent1"/>
                </a:solidFill>
              </a:rPr>
              <a:t>48.13</a:t>
            </a:r>
            <a:endParaRPr lang="en-US" sz="2000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295</TotalTime>
  <Words>798</Words>
  <Application>Microsoft Office PowerPoint</Application>
  <PresentationFormat>On-screen Show (4:3)</PresentationFormat>
  <Paragraphs>134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Civic</vt:lpstr>
      <vt:lpstr>ANOVA and Its Assumptions</vt:lpstr>
      <vt:lpstr>Analysis of Variance (ANOVA)</vt:lpstr>
      <vt:lpstr>Steps For Calculating ANOVA</vt:lpstr>
      <vt:lpstr>How To find that your Results are Significant</vt:lpstr>
      <vt:lpstr>Solved Example</vt:lpstr>
      <vt:lpstr>Step 1 (State your Hypothesis)</vt:lpstr>
      <vt:lpstr>STEP 2 and 3</vt:lpstr>
      <vt:lpstr>Step 4 ( State Sum of Square of Deviation)</vt:lpstr>
      <vt:lpstr>SS -Total</vt:lpstr>
      <vt:lpstr>Step 5 Mean Square</vt:lpstr>
      <vt:lpstr>Step 6 (Calculation of F statistics)</vt:lpstr>
      <vt:lpstr>Step 8 (Conclusion)</vt:lpstr>
      <vt:lpstr>Solved ANOVA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ANOVA and Its Assumptions</dc:title>
  <dc:creator>M AHMED</dc:creator>
  <cp:lastModifiedBy>M AHMED</cp:lastModifiedBy>
  <cp:revision>40</cp:revision>
  <dcterms:created xsi:type="dcterms:W3CDTF">2020-03-28T16:42:41Z</dcterms:created>
  <dcterms:modified xsi:type="dcterms:W3CDTF">2020-04-01T07:06:28Z</dcterms:modified>
</cp:coreProperties>
</file>